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_rels/presentation.xml.rels" ContentType="application/vnd.openxmlformats-package.relationships+xml"/>
  <Override PartName="/ppt/media/image10.png" ContentType="image/png"/>
  <Override PartName="/ppt/media/image9.png" ContentType="image/png"/>
  <Override PartName="/ppt/media/image8.png" ContentType="image/png"/>
  <Override PartName="/ppt/media/image7.png" ContentType="image/png"/>
  <Override PartName="/ppt/media/image2.png" ContentType="image/png"/>
  <Override PartName="/ppt/media/image1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_rels/slideLayout45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3.xml" ContentType="application/vnd.openxmlformats-officedocument.presentationml.slide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6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200" y="17686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8040" y="17686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200" y="405864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8040" y="405864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04000" y="300960"/>
            <a:ext cx="9071640" cy="585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6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6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571200" y="17686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638040" y="17686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571200" y="405864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638040" y="405864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504000" y="300960"/>
            <a:ext cx="9071640" cy="585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6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6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3571200" y="17686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6638040" y="17686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 type="body"/>
          </p:nvPr>
        </p:nvSpPr>
        <p:spPr>
          <a:xfrm>
            <a:off x="3571200" y="405864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 type="body"/>
          </p:nvPr>
        </p:nvSpPr>
        <p:spPr>
          <a:xfrm>
            <a:off x="6638040" y="405864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subTitle"/>
          </p:nvPr>
        </p:nvSpPr>
        <p:spPr>
          <a:xfrm>
            <a:off x="504000" y="300960"/>
            <a:ext cx="9071640" cy="585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6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6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4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3571200" y="17686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6638040" y="17686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9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0" name="PlaceHolder 6"/>
          <p:cNvSpPr>
            <a:spLocks noGrp="1"/>
          </p:cNvSpPr>
          <p:nvPr>
            <p:ph type="body"/>
          </p:nvPr>
        </p:nvSpPr>
        <p:spPr>
          <a:xfrm>
            <a:off x="3571200" y="405864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1" name="PlaceHolder 7"/>
          <p:cNvSpPr>
            <a:spLocks noGrp="1"/>
          </p:cNvSpPr>
          <p:nvPr>
            <p:ph type="body"/>
          </p:nvPr>
        </p:nvSpPr>
        <p:spPr>
          <a:xfrm>
            <a:off x="6638040" y="405864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300960"/>
            <a:ext cx="9071640" cy="585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6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r>
              <a:rPr b="0" lang="en-US" sz="1800" spc="-1" strike="noStrike">
                <a:latin typeface="Arial"/>
              </a:rPr>
              <a:t>Click to edit the title text format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r>
              <a:rPr b="0" lang="en-US" sz="1800" spc="-1" strike="noStrike">
                <a:latin typeface="Arial"/>
              </a:rPr>
              <a:t>Click to edit the title text format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Click to edit the outline text format</a:t>
            </a:r>
            <a:endParaRPr b="0" lang="en-US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Second Outline Level</a:t>
            </a:r>
            <a:endParaRPr b="0" lang="en-US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Third Outline Level</a:t>
            </a:r>
            <a:endParaRPr b="0" lang="en-US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Fourth Outline Level</a:t>
            </a:r>
            <a:endParaRPr b="0" lang="en-US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Fifth Outline Level</a:t>
            </a:r>
            <a:endParaRPr b="0" lang="en-US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Sixth Outline Level</a:t>
            </a:r>
            <a:endParaRPr b="0" lang="en-US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Seventh Outline Level</a:t>
            </a:r>
            <a:endParaRPr b="0" lang="en-US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37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37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2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3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27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3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>
            <a:off x="504000" y="1496880"/>
            <a:ext cx="9070560" cy="892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 algn="ctr">
              <a:lnSpc>
                <a:spcPct val="100000"/>
              </a:lnSpc>
            </a:pPr>
            <a:r>
              <a:rPr b="0" lang="en-US" sz="5860" spc="-1" strike="noStrike">
                <a:solidFill>
                  <a:srgbClr val="ffffff"/>
                </a:solidFill>
                <a:latin typeface="Arial"/>
                <a:ea typeface="DejaVu Sans"/>
              </a:rPr>
              <a:t>A Frequency Generator</a:t>
            </a:r>
            <a:endParaRPr b="0" lang="en-US" sz="5860" spc="-1" strike="noStrike">
              <a:latin typeface="Arial"/>
            </a:endParaRPr>
          </a:p>
        </p:txBody>
      </p:sp>
      <p:sp>
        <p:nvSpPr>
          <p:cNvPr id="153" name="CustomShape 2"/>
          <p:cNvSpPr/>
          <p:nvPr/>
        </p:nvSpPr>
        <p:spPr>
          <a:xfrm>
            <a:off x="504000" y="4028400"/>
            <a:ext cx="9070560" cy="1949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ffffff"/>
                </a:solidFill>
                <a:latin typeface="Arial"/>
                <a:ea typeface="DejaVu Sans"/>
              </a:rPr>
              <a:t>By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ffffff"/>
                </a:solidFill>
                <a:latin typeface="Arial"/>
                <a:ea typeface="DejaVu Sans"/>
              </a:rPr>
              <a:t>Ken Pollock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ffffff"/>
                </a:solidFill>
                <a:latin typeface="Arial"/>
                <a:ea typeface="DejaVu Sans"/>
              </a:rPr>
              <a:t>WB3JOB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CustomShape 1"/>
          <p:cNvSpPr/>
          <p:nvPr/>
        </p:nvSpPr>
        <p:spPr>
          <a:xfrm>
            <a:off x="504000" y="596520"/>
            <a:ext cx="9071640" cy="671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latin typeface="Arial"/>
              </a:rPr>
              <a:t>Battery Charger Circuit</a:t>
            </a:r>
            <a:endParaRPr b="0" lang="en-US" sz="4400" spc="-1" strike="noStrike">
              <a:latin typeface="Arial"/>
            </a:endParaRPr>
          </a:p>
        </p:txBody>
      </p:sp>
      <p:pic>
        <p:nvPicPr>
          <p:cNvPr id="176" name="" descr=""/>
          <p:cNvPicPr/>
          <p:nvPr/>
        </p:nvPicPr>
        <p:blipFill>
          <a:blip r:embed="rId1"/>
          <a:stretch/>
        </p:blipFill>
        <p:spPr>
          <a:xfrm>
            <a:off x="659880" y="1563120"/>
            <a:ext cx="8905320" cy="44528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9" dur="indefinite" restart="never" nodeType="tmRoot">
          <p:childTnLst>
            <p:seq>
              <p:cTn id="2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CustomShape 1"/>
          <p:cNvSpPr/>
          <p:nvPr/>
        </p:nvSpPr>
        <p:spPr>
          <a:xfrm>
            <a:off x="504000" y="596520"/>
            <a:ext cx="9071640" cy="671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latin typeface="Arial"/>
              </a:rPr>
              <a:t>RF Amplifier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78" name="CustomShape 2"/>
          <p:cNvSpPr/>
          <p:nvPr/>
        </p:nvSpPr>
        <p:spPr>
          <a:xfrm>
            <a:off x="504000" y="1768680"/>
            <a:ext cx="9071640" cy="438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79" name="" descr=""/>
          <p:cNvPicPr/>
          <p:nvPr/>
        </p:nvPicPr>
        <p:blipFill>
          <a:blip r:embed="rId1"/>
          <a:stretch/>
        </p:blipFill>
        <p:spPr>
          <a:xfrm>
            <a:off x="504000" y="1563120"/>
            <a:ext cx="8822520" cy="49287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1" dur="indefinite" restart="never" nodeType="tmRoot">
          <p:childTnLst>
            <p:seq>
              <p:cTn id="2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CustomShape 1"/>
          <p:cNvSpPr/>
          <p:nvPr/>
        </p:nvSpPr>
        <p:spPr>
          <a:xfrm>
            <a:off x="504000" y="596520"/>
            <a:ext cx="9071640" cy="671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latin typeface="Arial"/>
              </a:rPr>
              <a:t>Results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81" name="CustomShape 2"/>
          <p:cNvSpPr/>
          <p:nvPr/>
        </p:nvSpPr>
        <p:spPr>
          <a:xfrm>
            <a:off x="504000" y="1768680"/>
            <a:ext cx="9071640" cy="438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364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Frequency range of 1 Hz to 39,999,999 Hz</a:t>
            </a:r>
            <a:endParaRPr b="0" lang="en-US" sz="3200" spc="-1" strike="noStrike">
              <a:latin typeface="Arial"/>
            </a:endParaRPr>
          </a:p>
          <a:p>
            <a:pPr marL="432000" indent="-32364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Amplifier gives &gt;13dB of gain 1 to 40 MHz</a:t>
            </a:r>
            <a:endParaRPr b="0" lang="en-US" sz="3200" spc="-1" strike="noStrike">
              <a:latin typeface="Arial"/>
            </a:endParaRPr>
          </a:p>
          <a:p>
            <a:pPr marL="432000" indent="-32364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Battery life allows more than 6 hours</a:t>
            </a:r>
            <a:endParaRPr b="0" lang="en-US" sz="3200" spc="-1" strike="noStrike">
              <a:latin typeface="Arial"/>
            </a:endParaRPr>
          </a:p>
          <a:p>
            <a:pPr marL="432000" indent="-32364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Cost was less than $50</a:t>
            </a:r>
            <a:endParaRPr b="0" lang="en-US" sz="3200" spc="-1" strike="noStrike">
              <a:latin typeface="Arial"/>
            </a:endParaRPr>
          </a:p>
          <a:p>
            <a:pPr marL="432000" indent="-32364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Very easy to use</a:t>
            </a:r>
            <a:endParaRPr b="0" lang="en-US" sz="3200" spc="-1" strike="noStrike">
              <a:latin typeface="Arial"/>
            </a:endParaRPr>
          </a:p>
          <a:p>
            <a:pPr marL="432000" indent="-32364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Weighs less than 2 pounds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" dur="indefinite" restart="never" nodeType="tmRoot">
          <p:childTnLst>
            <p:seq>
              <p:cTn id="2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CustomShape 1"/>
          <p:cNvSpPr/>
          <p:nvPr/>
        </p:nvSpPr>
        <p:spPr>
          <a:xfrm>
            <a:off x="504000" y="596520"/>
            <a:ext cx="9071640" cy="671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latin typeface="Arial"/>
              </a:rPr>
              <a:t>Thanks!!!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83" name="CustomShape 2"/>
          <p:cNvSpPr/>
          <p:nvPr/>
        </p:nvSpPr>
        <p:spPr>
          <a:xfrm>
            <a:off x="504000" y="1768680"/>
            <a:ext cx="9071640" cy="438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3640" algn="ctr">
              <a:lnSpc>
                <a:spcPct val="100000"/>
              </a:lnSpc>
              <a:spcBef>
                <a:spcPts val="1440"/>
              </a:spcBef>
              <a:spcAft>
                <a:spcPts val="43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Any Questions?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440"/>
              </a:spcBef>
              <a:spcAft>
                <a:spcPts val="431"/>
              </a:spcAft>
            </a:pPr>
            <a:endParaRPr b="0" lang="en-US" sz="3200" spc="-1" strike="noStrike">
              <a:latin typeface="Arial"/>
            </a:endParaRPr>
          </a:p>
          <a:p>
            <a:pPr marL="432000" indent="-323640" algn="ctr">
              <a:lnSpc>
                <a:spcPct val="100000"/>
              </a:lnSpc>
              <a:spcBef>
                <a:spcPts val="1440"/>
              </a:spcBef>
              <a:spcAft>
                <a:spcPts val="43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73’s es gud DX</a:t>
            </a:r>
            <a:endParaRPr b="0" lang="en-US" sz="3200" spc="-1" strike="noStrike">
              <a:latin typeface="Arial"/>
            </a:endParaRPr>
          </a:p>
          <a:p>
            <a:pPr marL="432000" indent="-323640" algn="ctr">
              <a:lnSpc>
                <a:spcPct val="100000"/>
              </a:lnSpc>
              <a:spcBef>
                <a:spcPts val="1440"/>
              </a:spcBef>
              <a:spcAft>
                <a:spcPts val="43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de</a:t>
            </a:r>
            <a:endParaRPr b="0" lang="en-US" sz="3200" spc="-1" strike="noStrike">
              <a:latin typeface="Arial"/>
            </a:endParaRPr>
          </a:p>
          <a:p>
            <a:pPr marL="432000" indent="-323640" algn="ctr">
              <a:lnSpc>
                <a:spcPct val="100000"/>
              </a:lnSpc>
              <a:spcBef>
                <a:spcPts val="1440"/>
              </a:spcBef>
              <a:spcAft>
                <a:spcPts val="43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WB3JOB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5" dur="indefinite" restart="never" nodeType="tmRoot">
          <p:childTnLst>
            <p:seq>
              <p:cTn id="2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CustomShape 1"/>
          <p:cNvSpPr/>
          <p:nvPr/>
        </p:nvSpPr>
        <p:spPr>
          <a:xfrm>
            <a:off x="504000" y="596520"/>
            <a:ext cx="9070560" cy="670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What was desired;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55" name="CustomShape 2"/>
          <p:cNvSpPr/>
          <p:nvPr/>
        </p:nvSpPr>
        <p:spPr>
          <a:xfrm>
            <a:off x="504000" y="1769040"/>
            <a:ext cx="907056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A Stable RF Generator covering up to 40MHz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Frequency step of 1 Hertz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Has to be portable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Enough output to enable troubleshooting and for experimentation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Low Cost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Easy to use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CustomShape 1"/>
          <p:cNvSpPr/>
          <p:nvPr/>
        </p:nvSpPr>
        <p:spPr>
          <a:xfrm>
            <a:off x="504000" y="596520"/>
            <a:ext cx="9070560" cy="670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Why build and not buy?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57" name="CustomShape 2"/>
          <p:cNvSpPr/>
          <p:nvPr/>
        </p:nvSpPr>
        <p:spPr>
          <a:xfrm>
            <a:off x="504000" y="1769040"/>
            <a:ext cx="907056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Cost- unit cost less than $50 to build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Easy to change and maintain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Satisfaction of doing it myself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I had most of the parts in junk box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I designed it for what I wanted not what was available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CustomShape 1"/>
          <p:cNvSpPr/>
          <p:nvPr/>
        </p:nvSpPr>
        <p:spPr>
          <a:xfrm>
            <a:off x="504000" y="596520"/>
            <a:ext cx="9070560" cy="670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Resulting Design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59" name="CustomShape 2"/>
          <p:cNvSpPr/>
          <p:nvPr/>
        </p:nvSpPr>
        <p:spPr>
          <a:xfrm>
            <a:off x="504000" y="1769040"/>
            <a:ext cx="907056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 fontScale="88000"/>
          </a:bodyPr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Uses Arduino Nano for control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Uses AD9851 DDS frequency generator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A 16 X 2 LCD display for readout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A switchable RF amplifier for greater output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Output level is fully adjustable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Lithium-ion Batteries are used for power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Built-in charger circuit controls charging batteries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CustomShape 1"/>
          <p:cNvSpPr/>
          <p:nvPr/>
        </p:nvSpPr>
        <p:spPr>
          <a:xfrm>
            <a:off x="504000" y="596520"/>
            <a:ext cx="9070560" cy="670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Cautions!!!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61" name="CustomShape 2"/>
          <p:cNvSpPr/>
          <p:nvPr/>
        </p:nvSpPr>
        <p:spPr>
          <a:xfrm>
            <a:off x="504000" y="1769040"/>
            <a:ext cx="907056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As design progressed, kept adding stuff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DDS produces a stepped waveform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Output control must be a Cermet!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Calibration requires a radio tuned to WWV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Calibration requires a software change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" dur="indefinite" restart="never" nodeType="tmRoot">
          <p:childTnLst>
            <p:seq>
              <p:cTn id="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CustomShape 1"/>
          <p:cNvSpPr/>
          <p:nvPr/>
        </p:nvSpPr>
        <p:spPr>
          <a:xfrm>
            <a:off x="438840" y="1828800"/>
            <a:ext cx="9253440" cy="5211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3" name="CustomShape 2"/>
          <p:cNvSpPr/>
          <p:nvPr/>
        </p:nvSpPr>
        <p:spPr>
          <a:xfrm>
            <a:off x="504000" y="596520"/>
            <a:ext cx="9071640" cy="671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latin typeface="Arial"/>
              </a:rPr>
              <a:t>How the DDS Works</a:t>
            </a:r>
            <a:endParaRPr b="0" lang="en-US" sz="4400" spc="-1" strike="noStrike">
              <a:latin typeface="Arial"/>
            </a:endParaRPr>
          </a:p>
        </p:txBody>
      </p:sp>
      <p:pic>
        <p:nvPicPr>
          <p:cNvPr id="164" name="" descr=""/>
          <p:cNvPicPr/>
          <p:nvPr/>
        </p:nvPicPr>
        <p:blipFill>
          <a:blip r:embed="rId1"/>
          <a:stretch/>
        </p:blipFill>
        <p:spPr>
          <a:xfrm>
            <a:off x="548640" y="2011680"/>
            <a:ext cx="8869320" cy="32000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" dur="indefinite" restart="never" nodeType="tmRoot">
          <p:childTnLst>
            <p:seq>
              <p:cTn id="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504000" y="596520"/>
            <a:ext cx="9071640" cy="671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latin typeface="Arial"/>
              </a:rPr>
              <a:t>What the Output Looks Like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66" name="CustomShape 2"/>
          <p:cNvSpPr/>
          <p:nvPr/>
        </p:nvSpPr>
        <p:spPr>
          <a:xfrm>
            <a:off x="504000" y="1768680"/>
            <a:ext cx="9071640" cy="438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67" name="" descr=""/>
          <p:cNvPicPr/>
          <p:nvPr/>
        </p:nvPicPr>
        <p:blipFill>
          <a:blip r:embed="rId1"/>
          <a:stretch/>
        </p:blipFill>
        <p:spPr>
          <a:xfrm>
            <a:off x="1855080" y="1324080"/>
            <a:ext cx="6514560" cy="50000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" dur="indefinite" restart="never" nodeType="tmRoot">
          <p:childTnLst>
            <p:seq>
              <p:cTn id="1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CustomShape 1"/>
          <p:cNvSpPr/>
          <p:nvPr/>
        </p:nvSpPr>
        <p:spPr>
          <a:xfrm>
            <a:off x="504000" y="301320"/>
            <a:ext cx="9070560" cy="126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9" name="CustomShape 2"/>
          <p:cNvSpPr/>
          <p:nvPr/>
        </p:nvSpPr>
        <p:spPr>
          <a:xfrm>
            <a:off x="504000" y="1769040"/>
            <a:ext cx="907056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0" name="CustomShape 3"/>
          <p:cNvSpPr/>
          <p:nvPr/>
        </p:nvSpPr>
        <p:spPr>
          <a:xfrm>
            <a:off x="504000" y="596520"/>
            <a:ext cx="9071640" cy="671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latin typeface="Arial"/>
              </a:rPr>
              <a:t>The resulting waveform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71" name="CustomShape 4"/>
          <p:cNvSpPr/>
          <p:nvPr/>
        </p:nvSpPr>
        <p:spPr>
          <a:xfrm>
            <a:off x="504000" y="1768680"/>
            <a:ext cx="9071640" cy="438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72" name="" descr=""/>
          <p:cNvPicPr/>
          <p:nvPr/>
        </p:nvPicPr>
        <p:blipFill>
          <a:blip r:embed="rId1"/>
          <a:stretch/>
        </p:blipFill>
        <p:spPr>
          <a:xfrm>
            <a:off x="1371600" y="2286000"/>
            <a:ext cx="7314840" cy="3382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" dur="indefinite" restart="never" nodeType="tmRoot">
          <p:childTnLst>
            <p:seq>
              <p:cTn id="1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CustomShape 1"/>
          <p:cNvSpPr/>
          <p:nvPr/>
        </p:nvSpPr>
        <p:spPr>
          <a:xfrm>
            <a:off x="504000" y="596520"/>
            <a:ext cx="9071640" cy="671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latin typeface="Arial"/>
              </a:rPr>
              <a:t>Generator Schematic</a:t>
            </a:r>
            <a:endParaRPr b="0" lang="en-US" sz="4400" spc="-1" strike="noStrike">
              <a:latin typeface="Arial"/>
            </a:endParaRPr>
          </a:p>
        </p:txBody>
      </p:sp>
      <p:pic>
        <p:nvPicPr>
          <p:cNvPr id="174" name="" descr=""/>
          <p:cNvPicPr/>
          <p:nvPr/>
        </p:nvPicPr>
        <p:blipFill>
          <a:blip r:embed="rId1"/>
          <a:stretch/>
        </p:blipFill>
        <p:spPr>
          <a:xfrm>
            <a:off x="915840" y="1371600"/>
            <a:ext cx="8410680" cy="57603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" dur="indefinite" restart="never" nodeType="tmRoot">
          <p:childTnLst>
            <p:seq>
              <p:cTn id="1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</TotalTime>
  <Application>LibreOffice/6.1.5.2$Linux_X86_64 LibreOffice_project/10$Build-2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2022-04-13T08:05:42Z</dcterms:created>
  <dc:creator/>
  <dc:description/>
  <dc:language>en-US</dc:language>
  <cp:lastModifiedBy/>
  <dcterms:modified xsi:type="dcterms:W3CDTF">2022-04-13T09:36:49Z</dcterms:modified>
  <cp:revision>8</cp:revision>
  <dc:subject/>
  <dc:title>Blueprint Plans</dc:title>
</cp:coreProperties>
</file>